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1" r:id="rId5"/>
    <p:sldId id="266" r:id="rId6"/>
    <p:sldId id="265" r:id="rId7"/>
    <p:sldId id="263" r:id="rId8"/>
    <p:sldId id="262" r:id="rId9"/>
    <p:sldId id="269" r:id="rId10"/>
    <p:sldId id="270" r:id="rId11"/>
    <p:sldId id="271" r:id="rId12"/>
    <p:sldId id="272" r:id="rId13"/>
    <p:sldId id="273" r:id="rId14"/>
    <p:sldId id="274" r:id="rId15"/>
    <p:sldId id="275" r:id="rId16"/>
    <p:sldId id="276" r:id="rId17"/>
    <p:sldId id="277" r:id="rId18"/>
    <p:sldId id="278"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Telecom BILLING SYSTEM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1029229"/>
          </a:xfrm>
        </p:spPr>
        <p:txBody>
          <a:bodyPr>
            <a:normAutofit fontScale="70000" lnSpcReduction="20000"/>
          </a:bodyPr>
          <a:lstStyle/>
          <a:p>
            <a:pPr algn="ctr"/>
            <a:r>
              <a:rPr lang="en-US" dirty="0"/>
              <a:t>BY PREM NATH (RA2111013010057)</a:t>
            </a:r>
          </a:p>
          <a:p>
            <a:pPr algn="ctr"/>
            <a:r>
              <a:rPr lang="en-US" dirty="0"/>
              <a:t>JOEL SUNNY (RA2111013010036) </a:t>
            </a:r>
          </a:p>
          <a:p>
            <a:pPr algn="ctr"/>
            <a:r>
              <a:rPr lang="en-US" dirty="0"/>
              <a:t>TEACHER :HEMA MA’AM</a:t>
            </a: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8A7D-7EDE-4A38-BEBF-71C63FB3AC6D}"/>
              </a:ext>
            </a:extLst>
          </p:cNvPr>
          <p:cNvSpPr>
            <a:spLocks noGrp="1"/>
          </p:cNvSpPr>
          <p:nvPr>
            <p:ph type="title"/>
          </p:nvPr>
        </p:nvSpPr>
        <p:spPr>
          <a:xfrm flipV="1">
            <a:off x="1141413" y="-583096"/>
            <a:ext cx="9905998" cy="583096"/>
          </a:xfrm>
        </p:spPr>
        <p:txBody>
          <a:bodyPr>
            <a:normAutofit fontScale="90000"/>
          </a:bodyPr>
          <a:lstStyle/>
          <a:p>
            <a:endParaRPr lang="en-IN" dirty="0"/>
          </a:p>
        </p:txBody>
      </p:sp>
      <p:sp>
        <p:nvSpPr>
          <p:cNvPr id="4" name="Rectangle 1">
            <a:extLst>
              <a:ext uri="{FF2B5EF4-FFF2-40B4-BE49-F238E27FC236}">
                <a16:creationId xmlns:a16="http://schemas.microsoft.com/office/drawing/2014/main" id="{B64E6F4B-0812-482A-AF7D-1F01CCE84121}"/>
              </a:ext>
            </a:extLst>
          </p:cNvPr>
          <p:cNvSpPr>
            <a:spLocks noGrp="1" noChangeArrowheads="1"/>
          </p:cNvSpPr>
          <p:nvPr>
            <p:ph idx="1"/>
          </p:nvPr>
        </p:nvSpPr>
        <p:spPr bwMode="auto">
          <a:xfrm>
            <a:off x="2347361" y="1635457"/>
            <a:ext cx="6955665"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listrecords()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i;</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))==NULL)</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"Phone Number\t\tUser Name\t\t\tAmount\n"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for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;i&lt;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79</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(fread(&amp;s,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"\n%-10s\t\t%-20s\t\t $. %.2f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,s.phonenumber,s.name,s.amount);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for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;i&lt;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79</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644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54C5-0EE9-43AA-BE7F-FE1D424128BA}"/>
              </a:ext>
            </a:extLst>
          </p:cNvPr>
          <p:cNvSpPr>
            <a:spLocks noGrp="1"/>
          </p:cNvSpPr>
          <p:nvPr>
            <p:ph type="title"/>
          </p:nvPr>
        </p:nvSpPr>
        <p:spPr>
          <a:xfrm flipV="1">
            <a:off x="1141413" y="-92765"/>
            <a:ext cx="9905998" cy="711283"/>
          </a:xfrm>
        </p:spPr>
        <p:txBody>
          <a:bodyPr/>
          <a:lstStyle/>
          <a:p>
            <a:endParaRPr lang="en-IN" dirty="0"/>
          </a:p>
        </p:txBody>
      </p:sp>
      <p:sp>
        <p:nvSpPr>
          <p:cNvPr id="4" name="Rectangle 1">
            <a:extLst>
              <a:ext uri="{FF2B5EF4-FFF2-40B4-BE49-F238E27FC236}">
                <a16:creationId xmlns:a16="http://schemas.microsoft.com/office/drawing/2014/main" id="{09739013-5062-4C7D-99BE-632119A64D28}"/>
              </a:ext>
            </a:extLst>
          </p:cNvPr>
          <p:cNvSpPr>
            <a:spLocks noGrp="1" noChangeArrowheads="1"/>
          </p:cNvSpPr>
          <p:nvPr>
            <p:ph idx="1"/>
          </p:nvPr>
        </p:nvSpPr>
        <p:spPr bwMode="auto">
          <a:xfrm>
            <a:off x="2784682" y="1512130"/>
            <a:ext cx="6266552" cy="333678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deleterecords()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"temp.dat"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"w+"</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))==NULL)</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))==NULL)</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"Enter the phone number to be deleted from the Database"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(fread(&amp;s,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(strcmp(s.phonenumber,phonenumber)==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continue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870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E922-7635-4636-BA68-D11FDAAC5CB1}"/>
              </a:ext>
            </a:extLst>
          </p:cNvPr>
          <p:cNvSpPr>
            <a:spLocks noGrp="1"/>
          </p:cNvSpPr>
          <p:nvPr>
            <p:ph type="title"/>
          </p:nvPr>
        </p:nvSpPr>
        <p:spPr>
          <a:xfrm flipV="1">
            <a:off x="1141413" y="-583096"/>
            <a:ext cx="9905998" cy="1201614"/>
          </a:xfrm>
        </p:spPr>
        <p:txBody>
          <a:bodyPr/>
          <a:lstStyle/>
          <a:p>
            <a:endParaRPr lang="en-IN" dirty="0"/>
          </a:p>
        </p:txBody>
      </p:sp>
      <p:sp>
        <p:nvSpPr>
          <p:cNvPr id="4" name="Rectangle 1">
            <a:extLst>
              <a:ext uri="{FF2B5EF4-FFF2-40B4-BE49-F238E27FC236}">
                <a16:creationId xmlns:a16="http://schemas.microsoft.com/office/drawing/2014/main" id="{A06B5FF0-8D45-4E13-9715-0C4E75274CC0}"/>
              </a:ext>
            </a:extLst>
          </p:cNvPr>
          <p:cNvSpPr>
            <a:spLocks noGrp="1" noChangeArrowheads="1"/>
          </p:cNvSpPr>
          <p:nvPr>
            <p:ph idx="1"/>
          </p:nvPr>
        </p:nvSpPr>
        <p:spPr bwMode="auto">
          <a:xfrm>
            <a:off x="2705169" y="1532008"/>
            <a:ext cx="6014761" cy="333678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else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fwrite(&amp;s,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"Phone number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 not found"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remove(</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rename(</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"temp.dat"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remove(</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rename(</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"temp.dat"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"file.dat"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"The Number %s Successfully Deleted!!!!"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97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71E0-874B-4F02-9770-BF4AEA07199A}"/>
              </a:ext>
            </a:extLst>
          </p:cNvPr>
          <p:cNvSpPr>
            <a:spLocks noGrp="1"/>
          </p:cNvSpPr>
          <p:nvPr>
            <p:ph type="title"/>
          </p:nvPr>
        </p:nvSpPr>
        <p:spPr>
          <a:xfrm flipV="1">
            <a:off x="1141413" y="0"/>
            <a:ext cx="9905998" cy="618518"/>
          </a:xfrm>
        </p:spPr>
        <p:txBody>
          <a:bodyPr/>
          <a:lstStyle/>
          <a:p>
            <a:endParaRPr lang="en-IN" dirty="0"/>
          </a:p>
        </p:txBody>
      </p:sp>
      <p:sp>
        <p:nvSpPr>
          <p:cNvPr id="4" name="Rectangle 1">
            <a:extLst>
              <a:ext uri="{FF2B5EF4-FFF2-40B4-BE49-F238E27FC236}">
                <a16:creationId xmlns:a16="http://schemas.microsoft.com/office/drawing/2014/main" id="{5856B1AF-6D61-4BAA-9676-C36278403337}"/>
              </a:ext>
            </a:extLst>
          </p:cNvPr>
          <p:cNvSpPr>
            <a:spLocks noGrp="1" noChangeArrowheads="1"/>
          </p:cNvSpPr>
          <p:nvPr>
            <p:ph idx="1"/>
          </p:nvPr>
        </p:nvSpPr>
        <p:spPr bwMode="auto">
          <a:xfrm>
            <a:off x="2558532" y="1679548"/>
            <a:ext cx="7074935"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searchrecords()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flag=</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"Enter Phone Number to search in our database"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(fread(&amp;s,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(strcmp(s.phonenumber,phonenumber)==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 Record Found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"\n\nPhonenumber: %s\nName: %s\nAmount: $ %0.2f\n"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,s.phonenumber,s.name,s.amount);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flag=</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410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DE07C4-154E-4FC3-961C-B341AF531120}"/>
              </a:ext>
            </a:extLst>
          </p:cNvPr>
          <p:cNvSpPr>
            <a:spLocks noGrp="1" noChangeArrowheads="1"/>
          </p:cNvSpPr>
          <p:nvPr>
            <p:ph idx="1"/>
          </p:nvPr>
        </p:nvSpPr>
        <p:spPr bwMode="auto">
          <a:xfrm>
            <a:off x="941767" y="723184"/>
            <a:ext cx="5431665"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else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(flag==</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"Requested Phone Number Not found in our database"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modifyrecords()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long</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size=</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))==NULL)</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"Enter phone number of the subscriber to modify:"</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,phonenumber);</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4A259C0-C8BC-4BF0-B69A-9D9CD8780FAC}"/>
              </a:ext>
            </a:extLst>
          </p:cNvPr>
          <p:cNvSpPr>
            <a:spLocks noGrp="1" noChangeArrowheads="1"/>
          </p:cNvSpPr>
          <p:nvPr>
            <p:ph type="title"/>
          </p:nvPr>
        </p:nvSpPr>
        <p:spPr bwMode="auto">
          <a:xfrm>
            <a:off x="6586330" y="2886468"/>
            <a:ext cx="3273288" cy="379844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(fread(&amp;s,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(strcmp(s.phonenumber,phonenumber)==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phone number:"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name: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,&amp;s.name);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amount: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,&amp;s.amount);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fseek(f,-size,SEEK_CUR);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fwrite(&amp;s,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payment()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20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370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A44B979-0F78-4A02-AB6C-88A01095C248}"/>
              </a:ext>
            </a:extLst>
          </p:cNvPr>
          <p:cNvSpPr>
            <a:spLocks noGrp="1" noChangeArrowheads="1"/>
          </p:cNvSpPr>
          <p:nvPr>
            <p:ph idx="1"/>
          </p:nvPr>
        </p:nvSpPr>
        <p:spPr bwMode="auto">
          <a:xfrm>
            <a:off x="1141413" y="821635"/>
            <a:ext cx="4689544" cy="386963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long</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size=</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float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amt;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i;</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"rb+"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))==NULL)</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"Enter phone number of the subscriber for payment"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(fread(&amp;s,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(strcmp(s.phonenumber,phonenumber)==</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Phone No.: %s"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Name: %s"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,s.name);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Current amount: %f"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,s.amount);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for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;i&lt;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79</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;i++)</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"\n\nEnter amount of payment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 %f"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,&amp;amt);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s.amount=(amt-s.amount);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4F35493-BB2D-4269-A57D-018378AF5740}"/>
              </a:ext>
            </a:extLst>
          </p:cNvPr>
          <p:cNvSpPr>
            <a:spLocks noGrp="1" noChangeArrowheads="1"/>
          </p:cNvSpPr>
          <p:nvPr>
            <p:ph type="title"/>
          </p:nvPr>
        </p:nvSpPr>
        <p:spPr bwMode="auto">
          <a:xfrm>
            <a:off x="5247861" y="4995595"/>
            <a:ext cx="4585252" cy="164401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fseek(f,-size,SEEK_CUR);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fwrite(&amp;s,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"THANK YOU %s FOR YOUR TIMELY PAYMENTS"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,s.name);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fclose(f);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222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E13-9D11-4C65-AF2B-601FD371075C}"/>
              </a:ext>
            </a:extLst>
          </p:cNvPr>
          <p:cNvSpPr>
            <a:spLocks noGrp="1"/>
          </p:cNvSpPr>
          <p:nvPr>
            <p:ph type="title"/>
          </p:nvPr>
        </p:nvSpPr>
        <p:spPr>
          <a:xfrm>
            <a:off x="717343" y="-410817"/>
            <a:ext cx="10003666" cy="6665843"/>
          </a:xfrm>
        </p:spPr>
        <p:txBody>
          <a:bodyPr>
            <a:normAutofit/>
          </a:bodyPr>
          <a:lstStyle/>
          <a:p>
            <a:pPr algn="ctr"/>
            <a:r>
              <a:rPr lang="en-US" sz="13800" dirty="0">
                <a:solidFill>
                  <a:schemeClr val="bg1"/>
                </a:solidFill>
                <a:latin typeface="Footlight MT Light" panose="0204060206030A020304" pitchFamily="18" charset="0"/>
              </a:rPr>
              <a:t>Thank you</a:t>
            </a:r>
            <a:endParaRPr lang="en-IN" sz="13800" dirty="0">
              <a:solidFill>
                <a:schemeClr val="bg1"/>
              </a:solidFill>
              <a:latin typeface="Footlight MT Light" panose="0204060206030A020304" pitchFamily="18" charset="0"/>
            </a:endParaRPr>
          </a:p>
        </p:txBody>
      </p:sp>
      <p:sp>
        <p:nvSpPr>
          <p:cNvPr id="3" name="Content Placeholder 2">
            <a:extLst>
              <a:ext uri="{FF2B5EF4-FFF2-40B4-BE49-F238E27FC236}">
                <a16:creationId xmlns:a16="http://schemas.microsoft.com/office/drawing/2014/main" id="{2D309C24-4870-44D3-96E2-605A0D189A0B}"/>
              </a:ext>
            </a:extLst>
          </p:cNvPr>
          <p:cNvSpPr>
            <a:spLocks noGrp="1"/>
          </p:cNvSpPr>
          <p:nvPr>
            <p:ph idx="1"/>
          </p:nvPr>
        </p:nvSpPr>
        <p:spPr>
          <a:xfrm>
            <a:off x="1141412" y="2249487"/>
            <a:ext cx="9905999" cy="440704"/>
          </a:xfrm>
        </p:spPr>
        <p:txBody>
          <a:bodyPr>
            <a:normAutofit fontScale="92500" lnSpcReduction="10000"/>
          </a:bodyPr>
          <a:lstStyle/>
          <a:p>
            <a:endParaRPr lang="en-IN" dirty="0"/>
          </a:p>
        </p:txBody>
      </p:sp>
    </p:spTree>
    <p:extLst>
      <p:ext uri="{BB962C8B-B14F-4D97-AF65-F5344CB8AC3E}">
        <p14:creationId xmlns:p14="http://schemas.microsoft.com/office/powerpoint/2010/main" val="311024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94CB-6A4F-4F45-9C68-C62AD40F9DC4}"/>
              </a:ext>
            </a:extLst>
          </p:cNvPr>
          <p:cNvSpPr>
            <a:spLocks noGrp="1"/>
          </p:cNvSpPr>
          <p:nvPr>
            <p:ph type="title"/>
          </p:nvPr>
        </p:nvSpPr>
        <p:spPr/>
        <p:txBody>
          <a:bodyPr/>
          <a:lstStyle/>
          <a:p>
            <a:r>
              <a:rPr lang="en-US" dirty="0">
                <a:solidFill>
                  <a:schemeClr val="bg1"/>
                </a:solidFill>
                <a:latin typeface="Berlin Sans FB Demi" panose="020E0802020502020306" pitchFamily="34" charset="0"/>
              </a:rPr>
              <a:t>Introduction </a:t>
            </a:r>
            <a:endParaRPr lang="en-IN" dirty="0">
              <a:solidFill>
                <a:schemeClr val="bg1"/>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EDD5D901-F45E-4739-B08D-5533E7F635B3}"/>
              </a:ext>
            </a:extLst>
          </p:cNvPr>
          <p:cNvSpPr>
            <a:spLocks noGrp="1"/>
          </p:cNvSpPr>
          <p:nvPr>
            <p:ph idx="1"/>
          </p:nvPr>
        </p:nvSpPr>
        <p:spPr/>
        <p:txBody>
          <a:bodyPr/>
          <a:lstStyle/>
          <a:p>
            <a:r>
              <a:rPr lang="en-US" dirty="0">
                <a:solidFill>
                  <a:schemeClr val="bg1"/>
                </a:solidFill>
                <a:latin typeface="Berlin Sans FB Demi" panose="020E0802020502020306" pitchFamily="34" charset="0"/>
              </a:rPr>
              <a:t>The Telecom Billing System is based on the idea of ​​creating a telecom office record, adding, updating and maintaining their daily records. From this program the user can Add, List, Edit, Delete a record and this program contains a Payment System that assists in paying customer bills. All records can be managed and payments can be made in a short period of time.</a:t>
            </a:r>
            <a:endParaRPr lang="en-IN"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065551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4E76-4188-4719-B047-E459D9BC63FB}"/>
              </a:ext>
            </a:extLst>
          </p:cNvPr>
          <p:cNvSpPr>
            <a:spLocks noGrp="1"/>
          </p:cNvSpPr>
          <p:nvPr>
            <p:ph type="title"/>
          </p:nvPr>
        </p:nvSpPr>
        <p:spPr/>
        <p:txBody>
          <a:bodyPr/>
          <a:lstStyle/>
          <a:p>
            <a:r>
              <a:rPr lang="en-US" dirty="0">
                <a:solidFill>
                  <a:schemeClr val="bg1"/>
                </a:solidFill>
                <a:latin typeface="Berlin Sans FB Demi" panose="020E0802020502020306" pitchFamily="34" charset="0"/>
              </a:rPr>
              <a:t>Abstract of the project</a:t>
            </a:r>
            <a:endParaRPr lang="en-IN" dirty="0">
              <a:solidFill>
                <a:schemeClr val="bg1"/>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4300F1D6-C0C8-498A-AC3D-B503DDCCD4A8}"/>
              </a:ext>
            </a:extLst>
          </p:cNvPr>
          <p:cNvSpPr>
            <a:spLocks noGrp="1"/>
          </p:cNvSpPr>
          <p:nvPr>
            <p:ph idx="1"/>
          </p:nvPr>
        </p:nvSpPr>
        <p:spPr>
          <a:xfrm>
            <a:off x="1141412" y="2249486"/>
            <a:ext cx="10281962" cy="4283835"/>
          </a:xfrm>
        </p:spPr>
        <p:txBody>
          <a:bodyPr>
            <a:normAutofit/>
          </a:bodyPr>
          <a:lstStyle/>
          <a:p>
            <a:r>
              <a:rPr lang="en-US" sz="3200" dirty="0">
                <a:solidFill>
                  <a:schemeClr val="bg1"/>
                </a:solidFill>
                <a:latin typeface="Berlin Sans FB Demi" panose="020E0802020502020306" pitchFamily="34" charset="0"/>
              </a:rPr>
              <a:t> You can create and manage payment services as they do in Telecom companies. Here, you can add records with name, phone number and payment amount. You can view, modify, search and delete existing records.</a:t>
            </a:r>
          </a:p>
          <a:p>
            <a:r>
              <a:rPr lang="en-US" sz="3200" dirty="0">
                <a:solidFill>
                  <a:schemeClr val="bg1"/>
                </a:solidFill>
                <a:latin typeface="Berlin Sans FB Demi" panose="020E0802020502020306" pitchFamily="34" charset="0"/>
              </a:rPr>
              <a:t>You can also pay by providing your phone number instead of a name. All additional or modified data is recorded on file.</a:t>
            </a:r>
            <a:endParaRPr lang="en-IN" sz="32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223063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3925-B55B-4FAB-9C67-8DCE108432FE}"/>
              </a:ext>
            </a:extLst>
          </p:cNvPr>
          <p:cNvSpPr>
            <a:spLocks noGrp="1"/>
          </p:cNvSpPr>
          <p:nvPr>
            <p:ph type="title"/>
          </p:nvPr>
        </p:nvSpPr>
        <p:spPr>
          <a:xfrm>
            <a:off x="915797" y="1028701"/>
            <a:ext cx="9905955" cy="1060075"/>
          </a:xfrm>
        </p:spPr>
        <p:txBody>
          <a:bodyPr>
            <a:normAutofit fontScale="90000"/>
          </a:bodyPr>
          <a:lstStyle/>
          <a:p>
            <a:r>
              <a:rPr lang="en-IN" dirty="0">
                <a:solidFill>
                  <a:schemeClr val="bg1"/>
                </a:solidFill>
                <a:latin typeface="Berlin Sans FB Demi" panose="020E0802020502020306" pitchFamily="34" charset="0"/>
              </a:rPr>
              <a:t>FEATURES</a:t>
            </a:r>
            <a:br>
              <a:rPr lang="en-IN" dirty="0"/>
            </a:br>
            <a:endParaRPr lang="en-IN" dirty="0"/>
          </a:p>
        </p:txBody>
      </p:sp>
      <p:sp>
        <p:nvSpPr>
          <p:cNvPr id="3" name="Text Placeholder 2">
            <a:extLst>
              <a:ext uri="{FF2B5EF4-FFF2-40B4-BE49-F238E27FC236}">
                <a16:creationId xmlns:a16="http://schemas.microsoft.com/office/drawing/2014/main" id="{EFF74DC0-F204-4231-8FC4-BD1E0F0FF798}"/>
              </a:ext>
            </a:extLst>
          </p:cNvPr>
          <p:cNvSpPr>
            <a:spLocks noGrp="1"/>
          </p:cNvSpPr>
          <p:nvPr>
            <p:ph type="body" sz="half" idx="2"/>
          </p:nvPr>
        </p:nvSpPr>
        <p:spPr>
          <a:xfrm>
            <a:off x="917293" y="1364974"/>
            <a:ext cx="10731368" cy="5102087"/>
          </a:xfrm>
        </p:spPr>
        <p:txBody>
          <a:bodyPr>
            <a:normAutofit/>
          </a:bodyPr>
          <a:lstStyle/>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Add Login System with Proper Validations</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Easy Payments through the system</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Systematic arrangement of records </a:t>
            </a:r>
          </a:p>
          <a:p>
            <a:pPr marL="285750" indent="-285750">
              <a:buFont typeface="Arial" panose="020B0604020202020204" pitchFamily="34" charset="0"/>
              <a:buChar char="•"/>
            </a:pPr>
            <a:r>
              <a:rPr lang="en-US" dirty="0">
                <a:solidFill>
                  <a:schemeClr val="bg1"/>
                </a:solidFill>
                <a:latin typeface="Berlin Sans FB Demi" panose="020E0802020502020306" pitchFamily="34" charset="0"/>
              </a:rPr>
              <a:t> New records: add new data to file with name, phone number and price to be paid</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View a list of records - make a list of all telephone payment records</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Modify records - edit additional records; name, phone number and / or payment amount can be set</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View payment - shows the amount to be paid</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Search records - search for additional / updated records on file</a:t>
            </a:r>
          </a:p>
          <a:p>
            <a:pPr marL="342900" indent="-342900">
              <a:buFont typeface="Arial" panose="020B0604020202020204" pitchFamily="34" charset="0"/>
              <a:buChar char="•"/>
            </a:pPr>
            <a:r>
              <a:rPr lang="en-US" dirty="0">
                <a:solidFill>
                  <a:schemeClr val="bg1"/>
                </a:solidFill>
                <a:latin typeface="Berlin Sans FB Demi" panose="020E0802020502020306" pitchFamily="34" charset="0"/>
              </a:rPr>
              <a:t>Delete records - permanently deletes data from the file</a:t>
            </a:r>
            <a:endParaRPr lang="en-IN"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869691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6" y="10"/>
            <a:ext cx="124660"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962150" y="512156"/>
            <a:ext cx="10799759" cy="1478570"/>
          </a:xfrm>
        </p:spPr>
        <p:txBody>
          <a:bodyPr>
            <a:normAutofit/>
          </a:bodyPr>
          <a:lstStyle/>
          <a:p>
            <a:r>
              <a:rPr lang="en-US" sz="4800" b="1" dirty="0">
                <a:solidFill>
                  <a:schemeClr val="bg1"/>
                </a:solidFill>
                <a:latin typeface="Berlin Sans FB Demi" panose="020E0802020502020306" pitchFamily="34" charset="0"/>
              </a:rPr>
              <a:t>code</a:t>
            </a:r>
          </a:p>
        </p:txBody>
      </p:sp>
      <p:sp>
        <p:nvSpPr>
          <p:cNvPr id="6" name="Content Placeholder 5">
            <a:extLst>
              <a:ext uri="{FF2B5EF4-FFF2-40B4-BE49-F238E27FC236}">
                <a16:creationId xmlns:a16="http://schemas.microsoft.com/office/drawing/2014/main" id="{02594270-7B47-4467-9903-3F865664DBAF}"/>
              </a:ext>
            </a:extLst>
          </p:cNvPr>
          <p:cNvSpPr>
            <a:spLocks noGrp="1"/>
          </p:cNvSpPr>
          <p:nvPr>
            <p:ph idx="1"/>
          </p:nvPr>
        </p:nvSpPr>
        <p:spPr>
          <a:xfrm>
            <a:off x="2420245" y="1875115"/>
            <a:ext cx="4444312" cy="4756095"/>
          </a:xfrm>
        </p:spPr>
        <p:txBody>
          <a:bodyPr>
            <a:normAutofit/>
          </a:bodyPr>
          <a:lstStyle/>
          <a:p>
            <a:pPr marL="0" indent="0">
              <a:buNone/>
            </a:pPr>
            <a:r>
              <a:rPr lang="en-IN" sz="2800" dirty="0">
                <a:solidFill>
                  <a:schemeClr val="bg1"/>
                </a:solidFill>
              </a:rPr>
              <a:t>#include&lt;stdio.h&gt;</a:t>
            </a:r>
          </a:p>
          <a:p>
            <a:pPr marL="0" indent="0">
              <a:buNone/>
            </a:pPr>
            <a:r>
              <a:rPr lang="en-IN" sz="2800" dirty="0">
                <a:solidFill>
                  <a:schemeClr val="bg1"/>
                </a:solidFill>
              </a:rPr>
              <a:t>#include&lt;conio.h&gt;</a:t>
            </a:r>
          </a:p>
          <a:p>
            <a:pPr marL="0" indent="0">
              <a:buNone/>
            </a:pPr>
            <a:r>
              <a:rPr lang="en-IN" sz="2800" dirty="0">
                <a:solidFill>
                  <a:schemeClr val="bg1"/>
                </a:solidFill>
              </a:rPr>
              <a:t>#include&lt;ctype.h&gt;</a:t>
            </a:r>
          </a:p>
          <a:p>
            <a:pPr marL="0" indent="0">
              <a:buNone/>
            </a:pPr>
            <a:r>
              <a:rPr lang="en-IN" sz="2800" dirty="0">
                <a:solidFill>
                  <a:schemeClr val="bg1"/>
                </a:solidFill>
              </a:rPr>
              <a:t>#include&lt;windows.h&gt;</a:t>
            </a:r>
          </a:p>
          <a:p>
            <a:pPr marL="0" indent="0">
              <a:buNone/>
            </a:pPr>
            <a:r>
              <a:rPr lang="en-IN" sz="2800" dirty="0">
                <a:solidFill>
                  <a:schemeClr val="bg1"/>
                </a:solidFill>
              </a:rPr>
              <a:t>#include&lt;stdlib.h&gt;</a:t>
            </a:r>
          </a:p>
          <a:p>
            <a:pPr marL="0" indent="0">
              <a:buNone/>
            </a:pPr>
            <a:r>
              <a:rPr lang="en-IN" sz="2800" dirty="0">
                <a:solidFill>
                  <a:schemeClr val="bg1"/>
                </a:solidFill>
              </a:rPr>
              <a:t>struct subscriber</a:t>
            </a:r>
          </a:p>
          <a:p>
            <a:pPr marL="0" indent="0">
              <a:buNone/>
            </a:pPr>
            <a:r>
              <a:rPr lang="en-IN" sz="2800" dirty="0">
                <a:solidFill>
                  <a:schemeClr val="bg1"/>
                </a:solidFill>
              </a:rPr>
              <a:t>{</a:t>
            </a:r>
          </a:p>
        </p:txBody>
      </p:sp>
      <p:sp>
        <p:nvSpPr>
          <p:cNvPr id="68" name="TextBox 67">
            <a:extLst>
              <a:ext uri="{FF2B5EF4-FFF2-40B4-BE49-F238E27FC236}">
                <a16:creationId xmlns:a16="http://schemas.microsoft.com/office/drawing/2014/main" id="{CD2D5F27-3A7A-421F-81CD-10786739FEE3}"/>
              </a:ext>
            </a:extLst>
          </p:cNvPr>
          <p:cNvSpPr txBox="1"/>
          <p:nvPr/>
        </p:nvSpPr>
        <p:spPr>
          <a:xfrm>
            <a:off x="5573885" y="1849438"/>
            <a:ext cx="5575918" cy="4401205"/>
          </a:xfrm>
          <a:prstGeom prst="rect">
            <a:avLst/>
          </a:prstGeom>
          <a:noFill/>
        </p:spPr>
        <p:txBody>
          <a:bodyPr wrap="square">
            <a:spAutoFit/>
          </a:bodyPr>
          <a:lstStyle/>
          <a:p>
            <a:r>
              <a:rPr lang="en-IN" sz="2800" dirty="0">
                <a:solidFill>
                  <a:schemeClr val="bg1"/>
                </a:solidFill>
              </a:rPr>
              <a:t>char phonenumber[20];</a:t>
            </a:r>
          </a:p>
          <a:p>
            <a:r>
              <a:rPr lang="en-IN" sz="2800" dirty="0">
                <a:solidFill>
                  <a:schemeClr val="bg1"/>
                </a:solidFill>
              </a:rPr>
              <a:t>char name[50];</a:t>
            </a:r>
          </a:p>
          <a:p>
            <a:r>
              <a:rPr lang="en-IN" sz="2800" dirty="0">
                <a:solidFill>
                  <a:schemeClr val="bg1"/>
                </a:solidFill>
              </a:rPr>
              <a:t>float amount;</a:t>
            </a:r>
          </a:p>
          <a:p>
            <a:r>
              <a:rPr lang="en-IN" sz="2800" dirty="0">
                <a:solidFill>
                  <a:schemeClr val="bg1"/>
                </a:solidFill>
              </a:rPr>
              <a:t>}s;</a:t>
            </a:r>
          </a:p>
          <a:p>
            <a:r>
              <a:rPr lang="en-IN" sz="2800" dirty="0">
                <a:solidFill>
                  <a:schemeClr val="bg1"/>
                </a:solidFill>
              </a:rPr>
              <a:t>void addrecords();</a:t>
            </a:r>
          </a:p>
          <a:p>
            <a:r>
              <a:rPr lang="en-IN" sz="2800" dirty="0">
                <a:solidFill>
                  <a:schemeClr val="bg1"/>
                </a:solidFill>
              </a:rPr>
              <a:t>void listrecords();</a:t>
            </a:r>
          </a:p>
          <a:p>
            <a:r>
              <a:rPr lang="en-IN" sz="2800" dirty="0">
                <a:solidFill>
                  <a:schemeClr val="bg1"/>
                </a:solidFill>
              </a:rPr>
              <a:t>void modifyrecords();</a:t>
            </a:r>
          </a:p>
          <a:p>
            <a:r>
              <a:rPr lang="en-IN" sz="2800" dirty="0">
                <a:solidFill>
                  <a:schemeClr val="bg1"/>
                </a:solidFill>
              </a:rPr>
              <a:t>void deleterecords();</a:t>
            </a:r>
          </a:p>
          <a:p>
            <a:r>
              <a:rPr lang="en-IN" sz="2800" dirty="0">
                <a:solidFill>
                  <a:schemeClr val="bg1"/>
                </a:solidFill>
              </a:rPr>
              <a:t>void searchrecords();</a:t>
            </a:r>
          </a:p>
          <a:p>
            <a:r>
              <a:rPr lang="en-IN" sz="2800" dirty="0">
                <a:solidFill>
                  <a:schemeClr val="bg1"/>
                </a:solidFill>
              </a:rPr>
              <a:t>void payment();</a:t>
            </a:r>
            <a:endParaRPr lang="en-IN" dirty="0">
              <a:solidFill>
                <a:schemeClr val="bg1"/>
              </a:solidFill>
            </a:endParaRPr>
          </a:p>
        </p:txBody>
      </p:sp>
      <p:sp>
        <p:nvSpPr>
          <p:cNvPr id="70" name="TextBox 69">
            <a:extLst>
              <a:ext uri="{FF2B5EF4-FFF2-40B4-BE49-F238E27FC236}">
                <a16:creationId xmlns:a16="http://schemas.microsoft.com/office/drawing/2014/main" id="{B1D7117E-6E9E-4575-8ABF-97645D737196}"/>
              </a:ext>
            </a:extLst>
          </p:cNvPr>
          <p:cNvSpPr txBox="1"/>
          <p:nvPr/>
        </p:nvSpPr>
        <p:spPr>
          <a:xfrm>
            <a:off x="5588375" y="6017286"/>
            <a:ext cx="2358164" cy="954107"/>
          </a:xfrm>
          <a:prstGeom prst="rect">
            <a:avLst/>
          </a:prstGeom>
          <a:noFill/>
        </p:spPr>
        <p:txBody>
          <a:bodyPr wrap="square">
            <a:spAutoFit/>
          </a:bodyPr>
          <a:lstStyle/>
          <a:p>
            <a:r>
              <a:rPr lang="en-IN" sz="2800" dirty="0">
                <a:solidFill>
                  <a:schemeClr val="bg1"/>
                </a:solidFill>
              </a:rPr>
              <a:t>char get;</a:t>
            </a:r>
          </a:p>
          <a:p>
            <a:endParaRPr lang="en-IN" sz="2800" dirty="0">
              <a:solidFill>
                <a:schemeClr val="bg1"/>
              </a:solidFill>
            </a:endParaRPr>
          </a:p>
        </p:txBody>
      </p:sp>
    </p:spTree>
    <p:extLst>
      <p:ext uri="{BB962C8B-B14F-4D97-AF65-F5344CB8AC3E}">
        <p14:creationId xmlns:p14="http://schemas.microsoft.com/office/powerpoint/2010/main" val="109484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965C-ED8A-49CA-980C-0F2C809EC5B2}"/>
              </a:ext>
            </a:extLst>
          </p:cNvPr>
          <p:cNvSpPr>
            <a:spLocks noGrp="1"/>
          </p:cNvSpPr>
          <p:nvPr>
            <p:ph type="title"/>
          </p:nvPr>
        </p:nvSpPr>
        <p:spPr>
          <a:xfrm flipV="1">
            <a:off x="1141413" y="0"/>
            <a:ext cx="9905998" cy="618518"/>
          </a:xfrm>
        </p:spPr>
        <p:txBody>
          <a:bodyPr/>
          <a:lstStyle/>
          <a:p>
            <a:endParaRPr lang="en-IN" dirty="0"/>
          </a:p>
        </p:txBody>
      </p:sp>
      <p:sp>
        <p:nvSpPr>
          <p:cNvPr id="4" name="Rectangle 1">
            <a:extLst>
              <a:ext uri="{FF2B5EF4-FFF2-40B4-BE49-F238E27FC236}">
                <a16:creationId xmlns:a16="http://schemas.microsoft.com/office/drawing/2014/main" id="{EF128894-C6A0-4746-B07F-BEB3A2DDC2C5}"/>
              </a:ext>
            </a:extLst>
          </p:cNvPr>
          <p:cNvSpPr>
            <a:spLocks noGrp="1" noChangeArrowheads="1"/>
          </p:cNvSpPr>
          <p:nvPr>
            <p:ph idx="1"/>
          </p:nvPr>
        </p:nvSpPr>
        <p:spPr bwMode="auto">
          <a:xfrm>
            <a:off x="1141413" y="1304153"/>
            <a:ext cx="7220709"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main()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choice;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  TELEPHONE BILLING MANAGEMENT SYSTEM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"\n\t A : Adding new records.\n \t L : Listing of records"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"\n\t M : Modifying records.\n \t P : Payments"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"\n\t S : Searching records."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"\n\t D : Deleting records.\n\t E : Exit Program\n"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"\n\t PLEASE SELECT THE LETTERS ONLY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475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0676-4BD4-484F-818B-C7AB42721524}"/>
              </a:ext>
            </a:extLst>
          </p:cNvPr>
          <p:cNvSpPr>
            <a:spLocks noGrp="1"/>
          </p:cNvSpPr>
          <p:nvPr>
            <p:ph type="title"/>
          </p:nvPr>
        </p:nvSpPr>
        <p:spPr>
          <a:xfrm flipV="1">
            <a:off x="1141413" y="0"/>
            <a:ext cx="9905998" cy="618518"/>
          </a:xfrm>
        </p:spPr>
        <p:txBody>
          <a:bodyPr/>
          <a:lstStyle/>
          <a:p>
            <a:endParaRPr lang="en-IN" dirty="0"/>
          </a:p>
        </p:txBody>
      </p:sp>
      <p:sp>
        <p:nvSpPr>
          <p:cNvPr id="4" name="Rectangle 1">
            <a:extLst>
              <a:ext uri="{FF2B5EF4-FFF2-40B4-BE49-F238E27FC236}">
                <a16:creationId xmlns:a16="http://schemas.microsoft.com/office/drawing/2014/main" id="{986CF9FD-463B-42F5-BFE7-BCA3833454A0}"/>
              </a:ext>
            </a:extLst>
          </p:cNvPr>
          <p:cNvSpPr>
            <a:spLocks noGrp="1" noChangeArrowheads="1"/>
          </p:cNvSpPr>
          <p:nvPr>
            <p:ph idx="1"/>
          </p:nvPr>
        </p:nvSpPr>
        <p:spPr bwMode="auto">
          <a:xfrm>
            <a:off x="3526805" y="1760608"/>
            <a:ext cx="4477509" cy="333678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choice=</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getche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choice=</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toupper</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(choice);</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switch</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(choice)</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'P'</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payment();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'A'</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addrecords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'L'</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listrecords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modifyrecords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searchrecords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deleterecords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B"/>
                </a:solidFill>
                <a:effectLst/>
                <a:latin typeface="Courier New" panose="02070309020205020404" pitchFamily="49" charset="0"/>
                <a:cs typeface="Courier New" panose="02070309020205020404" pitchFamily="49" charset="0"/>
              </a:rPr>
              <a:t>case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"\n\n\t\t\t\</a:t>
            </a:r>
            <a:r>
              <a:rPr kumimoji="0" lang="en-US" altLang="en-US" sz="1000" b="0" i="0" u="none" strike="noStrike" cap="none" normalizeH="0" baseline="0" dirty="0" err="1">
                <a:ln>
                  <a:noFill/>
                </a:ln>
                <a:solidFill>
                  <a:srgbClr val="800000"/>
                </a:solidFill>
                <a:effectLst/>
                <a:latin typeface="Courier New" panose="02070309020205020404" pitchFamily="49" charset="0"/>
                <a:cs typeface="Courier New" panose="02070309020205020404" pitchFamily="49" charset="0"/>
              </a:rPr>
              <a:t>tTHANK</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 YOU"</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"\n\n\n\n\n:\n\tFOR USING OUR SERVICE"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2B91AF"/>
                </a:solidFill>
                <a:effectLst/>
                <a:latin typeface="Courier New" panose="02070309020205020404" pitchFamily="49" charset="0"/>
                <a:cs typeface="Courier New" panose="02070309020205020404" pitchFamily="49" charset="0"/>
              </a:rPr>
              <a:t>Sleep</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800000"/>
                </a:solidFill>
                <a:effectLst/>
                <a:latin typeface="Courier New" panose="02070309020205020404" pitchFamily="49" charset="0"/>
                <a:cs typeface="Courier New" panose="02070309020205020404" pitchFamily="49" charset="0"/>
              </a:rPr>
              <a:t>2000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388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05B1-B349-42C7-A613-CF73875AFFD6}"/>
              </a:ext>
            </a:extLst>
          </p:cNvPr>
          <p:cNvSpPr>
            <a:spLocks noGrp="1"/>
          </p:cNvSpPr>
          <p:nvPr>
            <p:ph type="title"/>
          </p:nvPr>
        </p:nvSpPr>
        <p:spPr>
          <a:xfrm flipV="1">
            <a:off x="1141413" y="-265043"/>
            <a:ext cx="9905998" cy="883561"/>
          </a:xfrm>
        </p:spPr>
        <p:txBody>
          <a:bodyPr/>
          <a:lstStyle/>
          <a:p>
            <a:endParaRPr lang="en-IN" dirty="0"/>
          </a:p>
        </p:txBody>
      </p:sp>
      <p:sp>
        <p:nvSpPr>
          <p:cNvPr id="4" name="Rectangle 1">
            <a:extLst>
              <a:ext uri="{FF2B5EF4-FFF2-40B4-BE49-F238E27FC236}">
                <a16:creationId xmlns:a16="http://schemas.microsoft.com/office/drawing/2014/main" id="{C183446F-3B1E-49E4-9AC8-B1E2BA6A4684}"/>
              </a:ext>
            </a:extLst>
          </p:cNvPr>
          <p:cNvSpPr>
            <a:spLocks noGrp="1" noChangeArrowheads="1"/>
          </p:cNvSpPr>
          <p:nvPr>
            <p:ph idx="1"/>
          </p:nvPr>
        </p:nvSpPr>
        <p:spPr bwMode="auto">
          <a:xfrm>
            <a:off x="1141413" y="1350190"/>
            <a:ext cx="5683457"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exit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default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"Incorrect Input"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"\nAny key to continue"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void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addrecords()</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FILE *f;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char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test;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"ab+"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f=fopen(</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"data.dat"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"wb+"</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"please wait while we configure your computer"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"/npress any key to continue"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280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77BC-55EF-4A33-9429-BAC74FF1D15D}"/>
              </a:ext>
            </a:extLst>
          </p:cNvPr>
          <p:cNvSpPr>
            <a:spLocks noGrp="1"/>
          </p:cNvSpPr>
          <p:nvPr>
            <p:ph type="title"/>
          </p:nvPr>
        </p:nvSpPr>
        <p:spPr>
          <a:xfrm flipV="1">
            <a:off x="1141413" y="0"/>
            <a:ext cx="9905998" cy="618518"/>
          </a:xfrm>
        </p:spPr>
        <p:txBody>
          <a:bodyPr/>
          <a:lstStyle/>
          <a:p>
            <a:endParaRPr lang="en-IN" dirty="0"/>
          </a:p>
        </p:txBody>
      </p:sp>
      <p:sp>
        <p:nvSpPr>
          <p:cNvPr id="4" name="Rectangle 1">
            <a:extLst>
              <a:ext uri="{FF2B5EF4-FFF2-40B4-BE49-F238E27FC236}">
                <a16:creationId xmlns:a16="http://schemas.microsoft.com/office/drawing/2014/main" id="{2374F4A8-12CC-41B3-BA16-79751FBE1CF2}"/>
              </a:ext>
            </a:extLst>
          </p:cNvPr>
          <p:cNvSpPr>
            <a:spLocks noGrp="1" noChangeArrowheads="1"/>
          </p:cNvSpPr>
          <p:nvPr>
            <p:ph idx="1"/>
          </p:nvPr>
        </p:nvSpPr>
        <p:spPr bwMode="auto">
          <a:xfrm>
            <a:off x="3333785" y="1837553"/>
            <a:ext cx="5524430" cy="3182894"/>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getch();</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while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phone number:"</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,&amp;s.phonenumber);</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name:"</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,&amp;s.name);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Enter amount:"</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scanf(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,&amp;s.amount);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fwrite(&amp;s,</a:t>
            </a: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sizeof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fflush(stdin);</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"cls"</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"1 record successfully added"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printf(</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"\n Press esc key to exit, any other key to add other record:"</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test=getche();</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if</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000" b="0" i="0" u="none" strike="noStrike" cap="none" normalizeH="0" baseline="0">
                <a:ln>
                  <a:noFill/>
                </a:ln>
                <a:solidFill>
                  <a:srgbClr val="800000"/>
                </a:solidFill>
                <a:effectLst/>
                <a:latin typeface="Courier New" panose="02070309020205020404" pitchFamily="49" charset="0"/>
                <a:cs typeface="Courier New" panose="02070309020205020404" pitchFamily="49" charset="0"/>
              </a:rPr>
              <a:t>27</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a:ln>
                  <a:noFill/>
                </a:ln>
                <a:solidFill>
                  <a:srgbClr val="3232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a:ln>
                  <a:noFill/>
                </a:ln>
                <a:solidFill>
                  <a:srgbClr val="00008B"/>
                </a:solidFill>
                <a:effectLst/>
                <a:latin typeface="Courier New" panose="02070309020205020404" pitchFamily="49" charset="0"/>
                <a:cs typeface="Courier New" panose="02070309020205020404" pitchFamily="49" charset="0"/>
              </a:rPr>
              <a:t>break</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A62F723-FEDA-40B8-963F-A9D4D2902E54}"/>
              </a:ext>
            </a:extLst>
          </p:cNvPr>
          <p:cNvSpPr>
            <a:spLocks noChangeArrowheads="1"/>
          </p:cNvSpPr>
          <p:nvPr/>
        </p:nvSpPr>
        <p:spPr bwMode="auto">
          <a:xfrm>
            <a:off x="0" y="45230"/>
            <a:ext cx="65" cy="36673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198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3189</TotalTime>
  <Words>1971</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Berlin Sans FB Demi</vt:lpstr>
      <vt:lpstr>Calibri</vt:lpstr>
      <vt:lpstr>Courier New</vt:lpstr>
      <vt:lpstr>Footlight MT Light</vt:lpstr>
      <vt:lpstr>Tw Cen MT</vt:lpstr>
      <vt:lpstr>Circuit</vt:lpstr>
      <vt:lpstr>Telecom BILLING SYSTEM</vt:lpstr>
      <vt:lpstr>Introduction </vt:lpstr>
      <vt:lpstr>Abstract of the project</vt:lpstr>
      <vt:lpstr>FEATURES </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fflush(stdin); while(fread(&amp;s,sizeof(s),1,f)==1) { if(strcmp(s.phonenumber,phonenumber)==0) { system("cls"); printf("\n Enter phone number:"); scanf("%s",&amp;s.phonenumber); printf("\n Enter name: "); fflush(stdin); scanf("%[^\n]",&amp;s.name); printf("\n Enter amount: "); scanf("%f",&amp;s.amount); fseek(f,-size,SEEK_CUR); fwrite(&amp;s,sizeof(s),1,f); break; } } fclose(f); } void payment() { FILE *f; char phonenumber[20]; </vt:lpstr>
      <vt:lpstr>fseek(f,-size,SEEK_CUR); fwrite(&amp;s,sizeof(s),1,f); break; } } system("cls"); printf("THANK YOU %s FOR YOUR TIMELY PAYMENTS",s.name); getch(); fclose(f);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BILLING SYSTEM</dc:title>
  <dc:creator>javvadi</dc:creator>
  <cp:lastModifiedBy>hp</cp:lastModifiedBy>
  <cp:revision>5</cp:revision>
  <dcterms:created xsi:type="dcterms:W3CDTF">2021-12-22T05:46:01Z</dcterms:created>
  <dcterms:modified xsi:type="dcterms:W3CDTF">2022-01-25T06:59:36Z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